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1" r:id="rId15"/>
    <p:sldId id="284" r:id="rId16"/>
    <p:sldId id="285" r:id="rId17"/>
    <p:sldId id="270" r:id="rId18"/>
    <p:sldId id="286" r:id="rId19"/>
    <p:sldId id="272" r:id="rId20"/>
    <p:sldId id="273" r:id="rId21"/>
    <p:sldId id="274" r:id="rId22"/>
    <p:sldId id="275" r:id="rId23"/>
    <p:sldId id="279" r:id="rId24"/>
    <p:sldId id="276" r:id="rId25"/>
    <p:sldId id="277" r:id="rId26"/>
    <p:sldId id="281" r:id="rId27"/>
    <p:sldId id="282" r:id="rId28"/>
    <p:sldId id="283" r:id="rId29"/>
    <p:sldId id="278" r:id="rId30"/>
    <p:sldId id="287" r:id="rId31"/>
    <p:sldId id="288" r:id="rId32"/>
    <p:sldId id="28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p:scale>
          <a:sx n="66" d="100"/>
          <a:sy n="66" d="100"/>
        </p:scale>
        <p:origin x="116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FB868-E419-4DDF-9107-AA277FABC450}" type="datetimeFigureOut">
              <a:rPr lang="en-IN" smtClean="0"/>
              <a:t>31-07-2024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3C642-15A5-447A-BF35-A7B8E5A728D1}" type="slidenum">
              <a:rPr lang="en-IN" smtClean="0"/>
              <a:t>‹#›</a:t>
            </a:fld>
            <a:endParaRPr lang="en-IN"/>
          </a:p>
        </p:txBody>
      </p:sp>
    </p:spTree>
    <p:extLst>
      <p:ext uri="{BB962C8B-B14F-4D97-AF65-F5344CB8AC3E}">
        <p14:creationId xmlns:p14="http://schemas.microsoft.com/office/powerpoint/2010/main" val="1984305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B43C642-15A5-447A-BF35-A7B8E5A728D1}" type="slidenum">
              <a:rPr lang="en-IN" smtClean="0"/>
              <a:t>14</a:t>
            </a:fld>
            <a:endParaRPr lang="en-IN"/>
          </a:p>
        </p:txBody>
      </p:sp>
    </p:spTree>
    <p:extLst>
      <p:ext uri="{BB962C8B-B14F-4D97-AF65-F5344CB8AC3E}">
        <p14:creationId xmlns:p14="http://schemas.microsoft.com/office/powerpoint/2010/main" val="2350846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7/31/2024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7/31/2024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1A-A05F-79FE-B110-70F600344B5E}"/>
              </a:ext>
            </a:extLst>
          </p:cNvPr>
          <p:cNvSpPr>
            <a:spLocks noGrp="1"/>
          </p:cNvSpPr>
          <p:nvPr>
            <p:ph type="ctrTitle"/>
          </p:nvPr>
        </p:nvSpPr>
        <p:spPr>
          <a:xfrm>
            <a:off x="1751012" y="2092693"/>
            <a:ext cx="8689976" cy="1838341"/>
          </a:xfrm>
        </p:spPr>
        <p:txBody>
          <a:bodyPr>
            <a:normAutofit fontScale="90000"/>
          </a:bodyPr>
          <a:lstStyle/>
          <a:p>
            <a:r>
              <a:rPr lang="en-IN" cap="none" dirty="0">
                <a:solidFill>
                  <a:schemeClr val="accent5"/>
                </a:solidFill>
                <a:latin typeface="Aptos Display" panose="020B0004020202020204" pitchFamily="34" charset="0"/>
              </a:rPr>
              <a:t>HEART DISEASE PREDICTION</a:t>
            </a:r>
            <a:br>
              <a:rPr lang="en-IN" cap="none" dirty="0">
                <a:solidFill>
                  <a:schemeClr val="accent5"/>
                </a:solidFill>
                <a:latin typeface="Aptos Display" panose="020B0004020202020204" pitchFamily="34" charset="0"/>
              </a:rPr>
            </a:br>
            <a:r>
              <a:rPr lang="en-IN" cap="none" dirty="0">
                <a:solidFill>
                  <a:schemeClr val="accent5"/>
                </a:solidFill>
                <a:latin typeface="Aptos Display" panose="020B0004020202020204" pitchFamily="34" charset="0"/>
              </a:rPr>
              <a:t>Using Machine Learning</a:t>
            </a:r>
            <a:br>
              <a:rPr lang="en-IN" cap="none" dirty="0">
                <a:solidFill>
                  <a:schemeClr val="accent5"/>
                </a:solidFill>
                <a:latin typeface="Aptos Display" panose="020B0004020202020204" pitchFamily="34" charset="0"/>
              </a:rPr>
            </a:br>
            <a:endParaRPr lang="en-IN" cap="none" dirty="0">
              <a:solidFill>
                <a:schemeClr val="accent5"/>
              </a:solidFill>
              <a:latin typeface="Aptos Display" panose="020B0004020202020204" pitchFamily="34" charset="0"/>
            </a:endParaRPr>
          </a:p>
        </p:txBody>
      </p:sp>
      <p:sp>
        <p:nvSpPr>
          <p:cNvPr id="3" name="Subtitle 2">
            <a:extLst>
              <a:ext uri="{FF2B5EF4-FFF2-40B4-BE49-F238E27FC236}">
                <a16:creationId xmlns:a16="http://schemas.microsoft.com/office/drawing/2014/main" id="{7D209486-C9AA-9524-8EA0-EEE10686F02F}"/>
              </a:ext>
            </a:extLst>
          </p:cNvPr>
          <p:cNvSpPr>
            <a:spLocks noGrp="1"/>
          </p:cNvSpPr>
          <p:nvPr>
            <p:ph type="subTitle" idx="1"/>
          </p:nvPr>
        </p:nvSpPr>
        <p:spPr>
          <a:xfrm>
            <a:off x="4371663" y="3846136"/>
            <a:ext cx="8689976" cy="603315"/>
          </a:xfrm>
        </p:spPr>
        <p:txBody>
          <a:bodyPr/>
          <a:lstStyle/>
          <a:p>
            <a:r>
              <a:rPr lang="en-IN" cap="none" dirty="0">
                <a:solidFill>
                  <a:schemeClr val="tx1"/>
                </a:solidFill>
              </a:rPr>
              <a:t>-by kanaka</a:t>
            </a:r>
          </a:p>
        </p:txBody>
      </p:sp>
      <p:pic>
        <p:nvPicPr>
          <p:cNvPr id="5" name="Picture 4">
            <a:extLst>
              <a:ext uri="{FF2B5EF4-FFF2-40B4-BE49-F238E27FC236}">
                <a16:creationId xmlns:a16="http://schemas.microsoft.com/office/drawing/2014/main" id="{01DE4807-8AAC-B90B-7477-A763316AAB81}"/>
              </a:ext>
            </a:extLst>
          </p:cNvPr>
          <p:cNvPicPr>
            <a:picLocks noChangeAspect="1"/>
          </p:cNvPicPr>
          <p:nvPr/>
        </p:nvPicPr>
        <p:blipFill>
          <a:blip r:embed="rId2"/>
          <a:stretch>
            <a:fillRect/>
          </a:stretch>
        </p:blipFill>
        <p:spPr>
          <a:xfrm>
            <a:off x="1247740" y="3688080"/>
            <a:ext cx="3042644" cy="2468880"/>
          </a:xfrm>
          <a:prstGeom prst="rect">
            <a:avLst/>
          </a:prstGeom>
        </p:spPr>
      </p:pic>
    </p:spTree>
    <p:extLst>
      <p:ext uri="{BB962C8B-B14F-4D97-AF65-F5344CB8AC3E}">
        <p14:creationId xmlns:p14="http://schemas.microsoft.com/office/powerpoint/2010/main" val="365628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2A96A-1B69-3CB8-7E42-CA7D51BE5056}"/>
              </a:ext>
            </a:extLst>
          </p:cNvPr>
          <p:cNvPicPr>
            <a:picLocks noChangeAspect="1"/>
          </p:cNvPicPr>
          <p:nvPr/>
        </p:nvPicPr>
        <p:blipFill rotWithShape="1">
          <a:blip r:embed="rId2"/>
          <a:srcRect t="11333" r="35334" b="4274"/>
          <a:stretch/>
        </p:blipFill>
        <p:spPr>
          <a:xfrm>
            <a:off x="1442720" y="1259840"/>
            <a:ext cx="7884160" cy="5466080"/>
          </a:xfrm>
          <a:prstGeom prst="rect">
            <a:avLst/>
          </a:prstGeom>
        </p:spPr>
      </p:pic>
      <p:sp>
        <p:nvSpPr>
          <p:cNvPr id="2" name="TextBox 1">
            <a:extLst>
              <a:ext uri="{FF2B5EF4-FFF2-40B4-BE49-F238E27FC236}">
                <a16:creationId xmlns:a16="http://schemas.microsoft.com/office/drawing/2014/main" id="{DFF1C30C-19E4-26F2-CA27-83E67CDA2EF8}"/>
              </a:ext>
            </a:extLst>
          </p:cNvPr>
          <p:cNvSpPr txBox="1"/>
          <p:nvPr/>
        </p:nvSpPr>
        <p:spPr>
          <a:xfrm>
            <a:off x="1608881" y="324091"/>
            <a:ext cx="7717999" cy="646331"/>
          </a:xfrm>
          <a:prstGeom prst="rect">
            <a:avLst/>
          </a:prstGeom>
          <a:noFill/>
        </p:spPr>
        <p:txBody>
          <a:bodyPr wrap="square" rtlCol="0">
            <a:spAutoFit/>
          </a:bodyPr>
          <a:lstStyle/>
          <a:p>
            <a:r>
              <a:rPr lang="en-IN" sz="3600" dirty="0">
                <a:solidFill>
                  <a:schemeClr val="accent5"/>
                </a:solidFill>
              </a:rPr>
              <a:t>Missing Values</a:t>
            </a:r>
          </a:p>
        </p:txBody>
      </p:sp>
    </p:spTree>
    <p:extLst>
      <p:ext uri="{BB962C8B-B14F-4D97-AF65-F5344CB8AC3E}">
        <p14:creationId xmlns:p14="http://schemas.microsoft.com/office/powerpoint/2010/main" val="2358109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B580C-7793-497A-2A76-12D24A48AC96}"/>
              </a:ext>
            </a:extLst>
          </p:cNvPr>
          <p:cNvPicPr>
            <a:picLocks noChangeAspect="1"/>
          </p:cNvPicPr>
          <p:nvPr/>
        </p:nvPicPr>
        <p:blipFill rotWithShape="1">
          <a:blip r:embed="rId2"/>
          <a:srcRect t="26550" r="39750" b="10234"/>
          <a:stretch/>
        </p:blipFill>
        <p:spPr>
          <a:xfrm>
            <a:off x="1496350" y="594681"/>
            <a:ext cx="7345680" cy="4094480"/>
          </a:xfrm>
          <a:prstGeom prst="rect">
            <a:avLst/>
          </a:prstGeom>
        </p:spPr>
      </p:pic>
      <p:sp>
        <p:nvSpPr>
          <p:cNvPr id="2" name="TextBox 1">
            <a:extLst>
              <a:ext uri="{FF2B5EF4-FFF2-40B4-BE49-F238E27FC236}">
                <a16:creationId xmlns:a16="http://schemas.microsoft.com/office/drawing/2014/main" id="{7D3F85A5-5502-342E-9A02-94503663665E}"/>
              </a:ext>
            </a:extLst>
          </p:cNvPr>
          <p:cNvSpPr txBox="1"/>
          <p:nvPr/>
        </p:nvSpPr>
        <p:spPr>
          <a:xfrm>
            <a:off x="1099594" y="5243332"/>
            <a:ext cx="9167149" cy="646331"/>
          </a:xfrm>
          <a:prstGeom prst="rect">
            <a:avLst/>
          </a:prstGeom>
          <a:noFill/>
        </p:spPr>
        <p:txBody>
          <a:bodyPr wrap="square" rtlCol="0">
            <a:spAutoFit/>
          </a:bodyPr>
          <a:lstStyle/>
          <a:p>
            <a:r>
              <a:rPr lang="en-US" dirty="0"/>
              <a:t>We have 165 people with heart disease and 138 people without heart disease, so our problem is balanced.</a:t>
            </a:r>
            <a:endParaRPr lang="en-IN" dirty="0"/>
          </a:p>
        </p:txBody>
      </p:sp>
    </p:spTree>
    <p:extLst>
      <p:ext uri="{BB962C8B-B14F-4D97-AF65-F5344CB8AC3E}">
        <p14:creationId xmlns:p14="http://schemas.microsoft.com/office/powerpoint/2010/main" val="3442229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EA4169-53F0-08D9-D19B-BB00E4C250A2}"/>
              </a:ext>
            </a:extLst>
          </p:cNvPr>
          <p:cNvPicPr>
            <a:picLocks noChangeAspect="1"/>
          </p:cNvPicPr>
          <p:nvPr/>
        </p:nvPicPr>
        <p:blipFill rotWithShape="1">
          <a:blip r:embed="rId2"/>
          <a:srcRect t="29059" r="20416" b="16196"/>
          <a:stretch/>
        </p:blipFill>
        <p:spPr>
          <a:xfrm>
            <a:off x="1244600" y="1271158"/>
            <a:ext cx="9702800" cy="3545840"/>
          </a:xfrm>
          <a:prstGeom prst="rect">
            <a:avLst/>
          </a:prstGeom>
        </p:spPr>
      </p:pic>
    </p:spTree>
    <p:extLst>
      <p:ext uri="{BB962C8B-B14F-4D97-AF65-F5344CB8AC3E}">
        <p14:creationId xmlns:p14="http://schemas.microsoft.com/office/powerpoint/2010/main" val="215127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B573AE-9590-B644-FA35-D80050DDA7F3}"/>
              </a:ext>
            </a:extLst>
          </p:cNvPr>
          <p:cNvPicPr>
            <a:picLocks noChangeAspect="1"/>
          </p:cNvPicPr>
          <p:nvPr/>
        </p:nvPicPr>
        <p:blipFill rotWithShape="1">
          <a:blip r:embed="rId2"/>
          <a:srcRect b="20444"/>
          <a:stretch/>
        </p:blipFill>
        <p:spPr>
          <a:xfrm>
            <a:off x="1245624" y="589280"/>
            <a:ext cx="9700752" cy="5455920"/>
          </a:xfrm>
          <a:prstGeom prst="rect">
            <a:avLst/>
          </a:prstGeom>
        </p:spPr>
      </p:pic>
    </p:spTree>
    <p:extLst>
      <p:ext uri="{BB962C8B-B14F-4D97-AF65-F5344CB8AC3E}">
        <p14:creationId xmlns:p14="http://schemas.microsoft.com/office/powerpoint/2010/main" val="1032680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DD4C6-1571-DD36-2610-E0AA894572F4}"/>
              </a:ext>
            </a:extLst>
          </p:cNvPr>
          <p:cNvPicPr>
            <a:picLocks noChangeAspect="1"/>
          </p:cNvPicPr>
          <p:nvPr/>
        </p:nvPicPr>
        <p:blipFill rotWithShape="1">
          <a:blip r:embed="rId3"/>
          <a:srcRect l="3500" t="14001" r="3250" b="5373"/>
          <a:stretch/>
        </p:blipFill>
        <p:spPr>
          <a:xfrm>
            <a:off x="411480" y="817880"/>
            <a:ext cx="11369040" cy="5222240"/>
          </a:xfrm>
          <a:prstGeom prst="rect">
            <a:avLst/>
          </a:prstGeom>
        </p:spPr>
      </p:pic>
    </p:spTree>
    <p:extLst>
      <p:ext uri="{BB962C8B-B14F-4D97-AF65-F5344CB8AC3E}">
        <p14:creationId xmlns:p14="http://schemas.microsoft.com/office/powerpoint/2010/main" val="56607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B67EC0-9437-13E1-67C1-38F7F219B625}"/>
              </a:ext>
            </a:extLst>
          </p:cNvPr>
          <p:cNvSpPr txBox="1"/>
          <p:nvPr/>
        </p:nvSpPr>
        <p:spPr>
          <a:xfrm>
            <a:off x="1134319" y="694481"/>
            <a:ext cx="10023676" cy="5324535"/>
          </a:xfrm>
          <a:prstGeom prst="rect">
            <a:avLst/>
          </a:prstGeom>
          <a:noFill/>
        </p:spPr>
        <p:txBody>
          <a:bodyPr wrap="square" rtlCol="0">
            <a:spAutoFit/>
          </a:bodyPr>
          <a:lstStyle/>
          <a:p>
            <a:r>
              <a:rPr lang="en-US" sz="2000" dirty="0">
                <a:solidFill>
                  <a:schemeClr val="accent5"/>
                </a:solidFill>
              </a:rPr>
              <a:t>Observations from the above plot:</a:t>
            </a:r>
          </a:p>
          <a:p>
            <a:endParaRPr lang="en-US" sz="2000" dirty="0"/>
          </a:p>
          <a:p>
            <a:r>
              <a:rPr lang="en-US" sz="2000" dirty="0"/>
              <a:t>cp {Chest pain}: People with cp 1, 2, 3 are more likely to have heart disease than people with cp 0.</a:t>
            </a:r>
          </a:p>
          <a:p>
            <a:r>
              <a:rPr lang="en-US" sz="2000" dirty="0"/>
              <a:t>restecg {resting EKG results}: People with a value of 1 (reporting an abnormal heart rhythm, which can range from mild symptoms to severe problems) are more likely to have heart disease.</a:t>
            </a:r>
          </a:p>
          <a:p>
            <a:r>
              <a:rPr lang="en-US" sz="2000" dirty="0"/>
              <a:t>exang {exercise-induced angina}: people with a value of 0 (No ==&gt; angina induced by exercise) have more heart disease than people with a value of 1 (Yes ==&gt; angina induced by exercise)</a:t>
            </a:r>
          </a:p>
          <a:p>
            <a:r>
              <a:rPr lang="en-US" sz="2000" dirty="0"/>
              <a:t>slope {the slope of the ST segment of peak exercise}: People with a slope value of 2 (Downslopins: signs of an unhealthy heart) are more likely to have heart disease than people with a slope value of 2 slope is 0 (Upsloping: best heart rate with exercise) or 1 (Flatsloping: minimal change (typical healthy heart)).</a:t>
            </a:r>
          </a:p>
          <a:p>
            <a:r>
              <a:rPr lang="en-US" sz="2000" dirty="0"/>
              <a:t>ca {number of major vessels (0-3) stained by fluoroscopy}: the more blood movement the better, so people with ca equal to 0 are more likely to have heart disease.</a:t>
            </a:r>
          </a:p>
          <a:p>
            <a:r>
              <a:rPr lang="en-US" sz="2000" dirty="0"/>
              <a:t>thal {thalium stress result}: People with a thal value of 2 (defect corrected: once was a defect but ok now) are more likely to have heart disease.</a:t>
            </a:r>
          </a:p>
        </p:txBody>
      </p:sp>
    </p:spTree>
    <p:extLst>
      <p:ext uri="{BB962C8B-B14F-4D97-AF65-F5344CB8AC3E}">
        <p14:creationId xmlns:p14="http://schemas.microsoft.com/office/powerpoint/2010/main" val="1165507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E2CFB0-548F-62A8-C7B9-8E58168B9E25}"/>
              </a:ext>
            </a:extLst>
          </p:cNvPr>
          <p:cNvPicPr>
            <a:picLocks noChangeAspect="1"/>
          </p:cNvPicPr>
          <p:nvPr/>
        </p:nvPicPr>
        <p:blipFill rotWithShape="1">
          <a:blip r:embed="rId2"/>
          <a:srcRect t="46202" r="22152" b="26099"/>
          <a:stretch/>
        </p:blipFill>
        <p:spPr>
          <a:xfrm>
            <a:off x="763928" y="1608880"/>
            <a:ext cx="9491241" cy="2419109"/>
          </a:xfrm>
          <a:prstGeom prst="rect">
            <a:avLst/>
          </a:prstGeom>
        </p:spPr>
      </p:pic>
    </p:spTree>
    <p:extLst>
      <p:ext uri="{BB962C8B-B14F-4D97-AF65-F5344CB8AC3E}">
        <p14:creationId xmlns:p14="http://schemas.microsoft.com/office/powerpoint/2010/main" val="2159702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848B5-CFC3-4578-3514-F14C8DDBEDC2}"/>
              </a:ext>
            </a:extLst>
          </p:cNvPr>
          <p:cNvPicPr>
            <a:picLocks noChangeAspect="1"/>
          </p:cNvPicPr>
          <p:nvPr/>
        </p:nvPicPr>
        <p:blipFill>
          <a:blip r:embed="rId2"/>
          <a:stretch>
            <a:fillRect/>
          </a:stretch>
        </p:blipFill>
        <p:spPr>
          <a:xfrm>
            <a:off x="2452024" y="71120"/>
            <a:ext cx="7287952" cy="6715760"/>
          </a:xfrm>
          <a:prstGeom prst="rect">
            <a:avLst/>
          </a:prstGeom>
        </p:spPr>
      </p:pic>
    </p:spTree>
    <p:extLst>
      <p:ext uri="{BB962C8B-B14F-4D97-AF65-F5344CB8AC3E}">
        <p14:creationId xmlns:p14="http://schemas.microsoft.com/office/powerpoint/2010/main" val="3999655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39734B-A225-2814-F415-B2AC1C94EC74}"/>
              </a:ext>
            </a:extLst>
          </p:cNvPr>
          <p:cNvSpPr txBox="1"/>
          <p:nvPr/>
        </p:nvSpPr>
        <p:spPr>
          <a:xfrm>
            <a:off x="1516284" y="937549"/>
            <a:ext cx="9502815" cy="3785652"/>
          </a:xfrm>
          <a:prstGeom prst="rect">
            <a:avLst/>
          </a:prstGeom>
          <a:noFill/>
        </p:spPr>
        <p:txBody>
          <a:bodyPr wrap="square" rtlCol="0">
            <a:spAutoFit/>
          </a:bodyPr>
          <a:lstStyle/>
          <a:p>
            <a:r>
              <a:rPr lang="en-US" sz="2400" dirty="0">
                <a:solidFill>
                  <a:schemeClr val="accent5"/>
                </a:solidFill>
              </a:rPr>
              <a:t>Observations from the above plot:</a:t>
            </a:r>
          </a:p>
          <a:p>
            <a:endParaRPr lang="en-US" sz="2400" dirty="0"/>
          </a:p>
          <a:p>
            <a:endParaRPr lang="en-US" sz="2400" dirty="0"/>
          </a:p>
          <a:p>
            <a:r>
              <a:rPr lang="en-US" sz="2400" dirty="0"/>
              <a:t>trestbps: resting blood pressure anything above 130-140 is generally of concern</a:t>
            </a:r>
          </a:p>
          <a:p>
            <a:r>
              <a:rPr lang="en-US" sz="2400" dirty="0"/>
              <a:t>chol: greater than 200 is of concern.</a:t>
            </a:r>
          </a:p>
          <a:p>
            <a:r>
              <a:rPr lang="en-US" sz="2400" dirty="0"/>
              <a:t>thalach: People with a maximum of over 140 are more likely to have heart disease.</a:t>
            </a:r>
          </a:p>
          <a:p>
            <a:r>
              <a:rPr lang="en-US" sz="2400" dirty="0"/>
              <a:t>the old peak of exercise-induced ST depression vs. rest looks at heart stress during exercise an unhealthy heart will stress more.</a:t>
            </a:r>
            <a:endParaRPr lang="en-IN" sz="2400" dirty="0"/>
          </a:p>
        </p:txBody>
      </p:sp>
    </p:spTree>
    <p:extLst>
      <p:ext uri="{BB962C8B-B14F-4D97-AF65-F5344CB8AC3E}">
        <p14:creationId xmlns:p14="http://schemas.microsoft.com/office/powerpoint/2010/main" val="676416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3CF909-BA43-D4D6-49CE-9DF4F49AA7F0}"/>
              </a:ext>
            </a:extLst>
          </p:cNvPr>
          <p:cNvPicPr>
            <a:picLocks noChangeAspect="1"/>
          </p:cNvPicPr>
          <p:nvPr/>
        </p:nvPicPr>
        <p:blipFill rotWithShape="1">
          <a:blip r:embed="rId2"/>
          <a:srcRect t="12117" r="23500" b="23726"/>
          <a:stretch/>
        </p:blipFill>
        <p:spPr>
          <a:xfrm>
            <a:off x="1259840" y="1442720"/>
            <a:ext cx="9326880" cy="4155440"/>
          </a:xfrm>
          <a:prstGeom prst="rect">
            <a:avLst/>
          </a:prstGeom>
        </p:spPr>
      </p:pic>
      <p:sp>
        <p:nvSpPr>
          <p:cNvPr id="2" name="TextBox 1">
            <a:extLst>
              <a:ext uri="{FF2B5EF4-FFF2-40B4-BE49-F238E27FC236}">
                <a16:creationId xmlns:a16="http://schemas.microsoft.com/office/drawing/2014/main" id="{F52929CC-EAAA-DA9D-8D6C-11F321185BD5}"/>
              </a:ext>
            </a:extLst>
          </p:cNvPr>
          <p:cNvSpPr txBox="1"/>
          <p:nvPr/>
        </p:nvSpPr>
        <p:spPr>
          <a:xfrm>
            <a:off x="1388962" y="312516"/>
            <a:ext cx="5891514" cy="646331"/>
          </a:xfrm>
          <a:prstGeom prst="rect">
            <a:avLst/>
          </a:prstGeom>
          <a:noFill/>
        </p:spPr>
        <p:txBody>
          <a:bodyPr wrap="square" rtlCol="0">
            <a:spAutoFit/>
          </a:bodyPr>
          <a:lstStyle/>
          <a:p>
            <a:r>
              <a:rPr lang="en-IN" sz="3600" dirty="0">
                <a:solidFill>
                  <a:schemeClr val="accent5"/>
                </a:solidFill>
              </a:rPr>
              <a:t>Scatter Plot</a:t>
            </a:r>
          </a:p>
        </p:txBody>
      </p:sp>
    </p:spTree>
    <p:extLst>
      <p:ext uri="{BB962C8B-B14F-4D97-AF65-F5344CB8AC3E}">
        <p14:creationId xmlns:p14="http://schemas.microsoft.com/office/powerpoint/2010/main" val="2043907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F578-18E4-52CE-6771-A956FD09002E}"/>
              </a:ext>
            </a:extLst>
          </p:cNvPr>
          <p:cNvSpPr>
            <a:spLocks noGrp="1"/>
          </p:cNvSpPr>
          <p:nvPr>
            <p:ph type="title"/>
          </p:nvPr>
        </p:nvSpPr>
        <p:spPr>
          <a:xfrm>
            <a:off x="-509673" y="1066801"/>
            <a:ext cx="10364451" cy="1596177"/>
          </a:xfrm>
        </p:spPr>
        <p:txBody>
          <a:bodyPr/>
          <a:lstStyle/>
          <a:p>
            <a:r>
              <a:rPr lang="en-IN" cap="none" dirty="0">
                <a:solidFill>
                  <a:schemeClr val="accent5">
                    <a:lumMod val="75000"/>
                  </a:schemeClr>
                </a:solidFill>
              </a:rPr>
              <a:t>Introduction to Heart Disease Prediction:</a:t>
            </a:r>
          </a:p>
        </p:txBody>
      </p:sp>
      <p:sp>
        <p:nvSpPr>
          <p:cNvPr id="3" name="Content Placeholder 2">
            <a:extLst>
              <a:ext uri="{FF2B5EF4-FFF2-40B4-BE49-F238E27FC236}">
                <a16:creationId xmlns:a16="http://schemas.microsoft.com/office/drawing/2014/main" id="{8DF42B5A-2D06-6704-64C4-D93068063F38}"/>
              </a:ext>
            </a:extLst>
          </p:cNvPr>
          <p:cNvSpPr>
            <a:spLocks noGrp="1"/>
          </p:cNvSpPr>
          <p:nvPr>
            <p:ph sz="quarter" idx="13"/>
          </p:nvPr>
        </p:nvSpPr>
        <p:spPr/>
        <p:txBody>
          <a:bodyPr>
            <a:normAutofit lnSpcReduction="10000"/>
          </a:bodyPr>
          <a:lstStyle/>
          <a:p>
            <a:pPr marL="0" indent="0">
              <a:buNone/>
            </a:pPr>
            <a:r>
              <a:rPr lang="en-US" cap="none" dirty="0"/>
              <a:t>In this article, I will take you through how to train a model for the task of heart disease prediction using machine learning. I will use the logistic regression algorithm in machine learning to train a model to predict heart disease.</a:t>
            </a:r>
          </a:p>
          <a:p>
            <a:pPr marL="0" indent="0">
              <a:buNone/>
            </a:pPr>
            <a:r>
              <a:rPr lang="en-US" cap="none" dirty="0"/>
              <a:t>Predicting and diagnosing heart disease is the biggest challenge in the medical industry and relies on factors such as the physical examination, symptoms and signs of the patient . Thus preventing heart diseases has become more than necessary. Good data-driven systems for predicting heart diseases can improve the entire research and prevention process, making sure that more people can live healthy lives. This is where machine learning comes into play. Machine learning helps in predicting the heart diseases, and the predictions made are quite accurate</a:t>
            </a:r>
            <a:r>
              <a:rPr lang="en-US" dirty="0"/>
              <a:t>.</a:t>
            </a:r>
            <a:endParaRPr lang="en-IN" dirty="0"/>
          </a:p>
        </p:txBody>
      </p:sp>
      <p:pic>
        <p:nvPicPr>
          <p:cNvPr id="6" name="Picture 5">
            <a:extLst>
              <a:ext uri="{FF2B5EF4-FFF2-40B4-BE49-F238E27FC236}">
                <a16:creationId xmlns:a16="http://schemas.microsoft.com/office/drawing/2014/main" id="{7CBDBEDA-A5EF-3B65-FA2E-9A0ABC0878CB}"/>
              </a:ext>
            </a:extLst>
          </p:cNvPr>
          <p:cNvPicPr>
            <a:picLocks noChangeAspect="1"/>
          </p:cNvPicPr>
          <p:nvPr/>
        </p:nvPicPr>
        <p:blipFill rotWithShape="1">
          <a:blip r:embed="rId2"/>
          <a:srcRect l="21435"/>
          <a:stretch/>
        </p:blipFill>
        <p:spPr>
          <a:xfrm>
            <a:off x="8823538" y="223333"/>
            <a:ext cx="2550160" cy="2143759"/>
          </a:xfrm>
          <a:prstGeom prst="rect">
            <a:avLst/>
          </a:prstGeom>
        </p:spPr>
      </p:pic>
    </p:spTree>
    <p:extLst>
      <p:ext uri="{BB962C8B-B14F-4D97-AF65-F5344CB8AC3E}">
        <p14:creationId xmlns:p14="http://schemas.microsoft.com/office/powerpoint/2010/main" val="3283316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FD9BD4-92C0-97A2-9EFF-3DCB31473E3D}"/>
              </a:ext>
            </a:extLst>
          </p:cNvPr>
          <p:cNvPicPr>
            <a:picLocks noChangeAspect="1"/>
          </p:cNvPicPr>
          <p:nvPr/>
        </p:nvPicPr>
        <p:blipFill>
          <a:blip r:embed="rId2"/>
          <a:stretch>
            <a:fillRect/>
          </a:stretch>
        </p:blipFill>
        <p:spPr>
          <a:xfrm>
            <a:off x="2719754" y="791307"/>
            <a:ext cx="6752492" cy="5275385"/>
          </a:xfrm>
          <a:prstGeom prst="rect">
            <a:avLst/>
          </a:prstGeom>
        </p:spPr>
      </p:pic>
    </p:spTree>
    <p:extLst>
      <p:ext uri="{BB962C8B-B14F-4D97-AF65-F5344CB8AC3E}">
        <p14:creationId xmlns:p14="http://schemas.microsoft.com/office/powerpoint/2010/main" val="2120213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2B81F-C3EC-0B8C-8D25-CCEB9D69CC5D}"/>
              </a:ext>
            </a:extLst>
          </p:cNvPr>
          <p:cNvPicPr>
            <a:picLocks noChangeAspect="1"/>
          </p:cNvPicPr>
          <p:nvPr/>
        </p:nvPicPr>
        <p:blipFill rotWithShape="1">
          <a:blip r:embed="rId2"/>
          <a:srcRect t="33764" r="59084" b="33138"/>
          <a:stretch/>
        </p:blipFill>
        <p:spPr>
          <a:xfrm>
            <a:off x="274320" y="1899920"/>
            <a:ext cx="4470400" cy="2275840"/>
          </a:xfrm>
          <a:prstGeom prst="rect">
            <a:avLst/>
          </a:prstGeom>
        </p:spPr>
      </p:pic>
      <p:pic>
        <p:nvPicPr>
          <p:cNvPr id="5" name="Picture 4">
            <a:extLst>
              <a:ext uri="{FF2B5EF4-FFF2-40B4-BE49-F238E27FC236}">
                <a16:creationId xmlns:a16="http://schemas.microsoft.com/office/drawing/2014/main" id="{397AED5F-FAE3-AC80-B7CF-172ADFB86F3F}"/>
              </a:ext>
            </a:extLst>
          </p:cNvPr>
          <p:cNvPicPr>
            <a:picLocks noChangeAspect="1"/>
          </p:cNvPicPr>
          <p:nvPr/>
        </p:nvPicPr>
        <p:blipFill>
          <a:blip r:embed="rId3"/>
          <a:stretch>
            <a:fillRect/>
          </a:stretch>
        </p:blipFill>
        <p:spPr>
          <a:xfrm>
            <a:off x="5219868" y="386080"/>
            <a:ext cx="6852583" cy="6370320"/>
          </a:xfrm>
          <a:prstGeom prst="rect">
            <a:avLst/>
          </a:prstGeom>
        </p:spPr>
      </p:pic>
      <p:sp>
        <p:nvSpPr>
          <p:cNvPr id="2" name="TextBox 1">
            <a:extLst>
              <a:ext uri="{FF2B5EF4-FFF2-40B4-BE49-F238E27FC236}">
                <a16:creationId xmlns:a16="http://schemas.microsoft.com/office/drawing/2014/main" id="{9AAC0F9D-1070-FBC4-A1B4-EBC7D8AF3C22}"/>
              </a:ext>
            </a:extLst>
          </p:cNvPr>
          <p:cNvSpPr txBox="1"/>
          <p:nvPr/>
        </p:nvSpPr>
        <p:spPr>
          <a:xfrm>
            <a:off x="740780" y="914399"/>
            <a:ext cx="3841895" cy="646331"/>
          </a:xfrm>
          <a:prstGeom prst="rect">
            <a:avLst/>
          </a:prstGeom>
          <a:noFill/>
        </p:spPr>
        <p:txBody>
          <a:bodyPr wrap="square" rtlCol="0">
            <a:spAutoFit/>
          </a:bodyPr>
          <a:lstStyle/>
          <a:p>
            <a:r>
              <a:rPr lang="en-IN" sz="3600" dirty="0">
                <a:solidFill>
                  <a:schemeClr val="accent5"/>
                </a:solidFill>
              </a:rPr>
              <a:t>Correlation Matrix</a:t>
            </a:r>
          </a:p>
        </p:txBody>
      </p:sp>
    </p:spTree>
    <p:extLst>
      <p:ext uri="{BB962C8B-B14F-4D97-AF65-F5344CB8AC3E}">
        <p14:creationId xmlns:p14="http://schemas.microsoft.com/office/powerpoint/2010/main" val="2290477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2660F-7440-5A72-BE40-06F782DC2FE6}"/>
              </a:ext>
            </a:extLst>
          </p:cNvPr>
          <p:cNvPicPr>
            <a:picLocks noChangeAspect="1"/>
          </p:cNvPicPr>
          <p:nvPr/>
        </p:nvPicPr>
        <p:blipFill rotWithShape="1">
          <a:blip r:embed="rId2"/>
          <a:srcRect l="2499" t="36902" r="35167" b="56980"/>
          <a:stretch/>
        </p:blipFill>
        <p:spPr>
          <a:xfrm>
            <a:off x="873760" y="1148080"/>
            <a:ext cx="7599680" cy="721360"/>
          </a:xfrm>
          <a:prstGeom prst="rect">
            <a:avLst/>
          </a:prstGeom>
        </p:spPr>
      </p:pic>
      <p:pic>
        <p:nvPicPr>
          <p:cNvPr id="5" name="Picture 4">
            <a:extLst>
              <a:ext uri="{FF2B5EF4-FFF2-40B4-BE49-F238E27FC236}">
                <a16:creationId xmlns:a16="http://schemas.microsoft.com/office/drawing/2014/main" id="{7D2DE17D-7788-DDA2-6CD8-918A3EC40C06}"/>
              </a:ext>
            </a:extLst>
          </p:cNvPr>
          <p:cNvPicPr>
            <a:picLocks noChangeAspect="1"/>
          </p:cNvPicPr>
          <p:nvPr/>
        </p:nvPicPr>
        <p:blipFill>
          <a:blip r:embed="rId3"/>
          <a:stretch>
            <a:fillRect/>
          </a:stretch>
        </p:blipFill>
        <p:spPr>
          <a:xfrm>
            <a:off x="3424702" y="2214881"/>
            <a:ext cx="7849772" cy="4521200"/>
          </a:xfrm>
          <a:prstGeom prst="rect">
            <a:avLst/>
          </a:prstGeom>
        </p:spPr>
      </p:pic>
    </p:spTree>
    <p:extLst>
      <p:ext uri="{BB962C8B-B14F-4D97-AF65-F5344CB8AC3E}">
        <p14:creationId xmlns:p14="http://schemas.microsoft.com/office/powerpoint/2010/main" val="3148354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33A56-BBBE-4893-8FB1-05A475EECD23}"/>
              </a:ext>
            </a:extLst>
          </p:cNvPr>
          <p:cNvPicPr>
            <a:picLocks noChangeAspect="1"/>
          </p:cNvPicPr>
          <p:nvPr/>
        </p:nvPicPr>
        <p:blipFill rotWithShape="1">
          <a:blip r:embed="rId2"/>
          <a:srcRect t="9451" r="18834"/>
          <a:stretch/>
        </p:blipFill>
        <p:spPr>
          <a:xfrm>
            <a:off x="1310640" y="993140"/>
            <a:ext cx="9895840" cy="5864860"/>
          </a:xfrm>
          <a:prstGeom prst="rect">
            <a:avLst/>
          </a:prstGeom>
        </p:spPr>
      </p:pic>
    </p:spTree>
    <p:extLst>
      <p:ext uri="{BB962C8B-B14F-4D97-AF65-F5344CB8AC3E}">
        <p14:creationId xmlns:p14="http://schemas.microsoft.com/office/powerpoint/2010/main" val="409753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3D72C-0B5F-2892-ED43-8C8100E9E0C6}"/>
              </a:ext>
            </a:extLst>
          </p:cNvPr>
          <p:cNvPicPr>
            <a:picLocks noChangeAspect="1"/>
          </p:cNvPicPr>
          <p:nvPr/>
        </p:nvPicPr>
        <p:blipFill rotWithShape="1">
          <a:blip r:embed="rId2"/>
          <a:srcRect t="29591" r="34701" b="29898"/>
          <a:stretch/>
        </p:blipFill>
        <p:spPr>
          <a:xfrm>
            <a:off x="1339770" y="1844780"/>
            <a:ext cx="7961243" cy="2623930"/>
          </a:xfrm>
          <a:prstGeom prst="rect">
            <a:avLst/>
          </a:prstGeom>
        </p:spPr>
      </p:pic>
      <p:sp>
        <p:nvSpPr>
          <p:cNvPr id="5" name="TextBox 4">
            <a:extLst>
              <a:ext uri="{FF2B5EF4-FFF2-40B4-BE49-F238E27FC236}">
                <a16:creationId xmlns:a16="http://schemas.microsoft.com/office/drawing/2014/main" id="{A29B3C0C-00D9-70B9-23F5-A4ADA7F77059}"/>
              </a:ext>
            </a:extLst>
          </p:cNvPr>
          <p:cNvSpPr txBox="1"/>
          <p:nvPr/>
        </p:nvSpPr>
        <p:spPr>
          <a:xfrm>
            <a:off x="1296365" y="833377"/>
            <a:ext cx="7025832" cy="646331"/>
          </a:xfrm>
          <a:prstGeom prst="rect">
            <a:avLst/>
          </a:prstGeom>
          <a:noFill/>
        </p:spPr>
        <p:txBody>
          <a:bodyPr wrap="square" rtlCol="0">
            <a:spAutoFit/>
          </a:bodyPr>
          <a:lstStyle/>
          <a:p>
            <a:r>
              <a:rPr lang="en-IN" sz="3600" dirty="0">
                <a:solidFill>
                  <a:schemeClr val="accent5"/>
                </a:solidFill>
              </a:rPr>
              <a:t>Splitting Data &amp; Logistic Regression</a:t>
            </a:r>
          </a:p>
        </p:txBody>
      </p:sp>
    </p:spTree>
    <p:extLst>
      <p:ext uri="{BB962C8B-B14F-4D97-AF65-F5344CB8AC3E}">
        <p14:creationId xmlns:p14="http://schemas.microsoft.com/office/powerpoint/2010/main" val="166240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8C1A0C-4AA2-FFFD-ACCA-8438FD307D25}"/>
              </a:ext>
            </a:extLst>
          </p:cNvPr>
          <p:cNvPicPr>
            <a:picLocks noChangeAspect="1"/>
          </p:cNvPicPr>
          <p:nvPr/>
        </p:nvPicPr>
        <p:blipFill rotWithShape="1">
          <a:blip r:embed="rId2"/>
          <a:srcRect t="30205" r="29402"/>
          <a:stretch/>
        </p:blipFill>
        <p:spPr>
          <a:xfrm>
            <a:off x="1649896" y="1093304"/>
            <a:ext cx="8607287" cy="4520648"/>
          </a:xfrm>
          <a:prstGeom prst="rect">
            <a:avLst/>
          </a:prstGeom>
        </p:spPr>
      </p:pic>
    </p:spTree>
    <p:extLst>
      <p:ext uri="{BB962C8B-B14F-4D97-AF65-F5344CB8AC3E}">
        <p14:creationId xmlns:p14="http://schemas.microsoft.com/office/powerpoint/2010/main" val="1751495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47F6C9-A65C-7FDD-79B5-9487E661CA3A}"/>
              </a:ext>
            </a:extLst>
          </p:cNvPr>
          <p:cNvPicPr>
            <a:picLocks noChangeAspect="1"/>
          </p:cNvPicPr>
          <p:nvPr/>
        </p:nvPicPr>
        <p:blipFill rotWithShape="1">
          <a:blip r:embed="rId2"/>
          <a:srcRect t="53529" r="40407"/>
          <a:stretch/>
        </p:blipFill>
        <p:spPr>
          <a:xfrm>
            <a:off x="1893593" y="2021669"/>
            <a:ext cx="7265504" cy="3009900"/>
          </a:xfrm>
          <a:prstGeom prst="rect">
            <a:avLst/>
          </a:prstGeom>
        </p:spPr>
      </p:pic>
      <p:sp>
        <p:nvSpPr>
          <p:cNvPr id="8" name="TextBox 7">
            <a:extLst>
              <a:ext uri="{FF2B5EF4-FFF2-40B4-BE49-F238E27FC236}">
                <a16:creationId xmlns:a16="http://schemas.microsoft.com/office/drawing/2014/main" id="{510E124A-A2BE-3F4C-9FDE-F404A7EF121A}"/>
              </a:ext>
            </a:extLst>
          </p:cNvPr>
          <p:cNvSpPr txBox="1"/>
          <p:nvPr/>
        </p:nvSpPr>
        <p:spPr>
          <a:xfrm>
            <a:off x="1770927" y="902825"/>
            <a:ext cx="4166886" cy="646331"/>
          </a:xfrm>
          <a:prstGeom prst="rect">
            <a:avLst/>
          </a:prstGeom>
          <a:noFill/>
        </p:spPr>
        <p:txBody>
          <a:bodyPr wrap="square" rtlCol="0">
            <a:spAutoFit/>
          </a:bodyPr>
          <a:lstStyle/>
          <a:p>
            <a:r>
              <a:rPr lang="en-IN" sz="3600" dirty="0">
                <a:solidFill>
                  <a:schemeClr val="accent5"/>
                </a:solidFill>
              </a:rPr>
              <a:t>K Nearest Neighbors</a:t>
            </a:r>
          </a:p>
        </p:txBody>
      </p:sp>
    </p:spTree>
    <p:extLst>
      <p:ext uri="{BB962C8B-B14F-4D97-AF65-F5344CB8AC3E}">
        <p14:creationId xmlns:p14="http://schemas.microsoft.com/office/powerpoint/2010/main" val="1461939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11793F-BDCB-4BE6-CDC2-D69278771A35}"/>
              </a:ext>
            </a:extLst>
          </p:cNvPr>
          <p:cNvPicPr>
            <a:picLocks noChangeAspect="1"/>
          </p:cNvPicPr>
          <p:nvPr/>
        </p:nvPicPr>
        <p:blipFill rotWithShape="1">
          <a:blip r:embed="rId2"/>
          <a:srcRect t="19002" r="18968" b="7033"/>
          <a:stretch/>
        </p:blipFill>
        <p:spPr>
          <a:xfrm>
            <a:off x="1353022" y="1802255"/>
            <a:ext cx="9879496" cy="4790661"/>
          </a:xfrm>
          <a:prstGeom prst="rect">
            <a:avLst/>
          </a:prstGeom>
        </p:spPr>
      </p:pic>
      <p:sp>
        <p:nvSpPr>
          <p:cNvPr id="4" name="TextBox 3">
            <a:extLst>
              <a:ext uri="{FF2B5EF4-FFF2-40B4-BE49-F238E27FC236}">
                <a16:creationId xmlns:a16="http://schemas.microsoft.com/office/drawing/2014/main" id="{D14E059E-9A6A-11EC-8173-C06B6A826888}"/>
              </a:ext>
            </a:extLst>
          </p:cNvPr>
          <p:cNvSpPr txBox="1"/>
          <p:nvPr/>
        </p:nvSpPr>
        <p:spPr>
          <a:xfrm>
            <a:off x="1655180" y="682906"/>
            <a:ext cx="4687747" cy="646331"/>
          </a:xfrm>
          <a:prstGeom prst="rect">
            <a:avLst/>
          </a:prstGeom>
          <a:noFill/>
        </p:spPr>
        <p:txBody>
          <a:bodyPr wrap="square" rtlCol="0">
            <a:spAutoFit/>
          </a:bodyPr>
          <a:lstStyle/>
          <a:p>
            <a:r>
              <a:rPr lang="en-IN" sz="3600" dirty="0">
                <a:solidFill>
                  <a:schemeClr val="accent5"/>
                </a:solidFill>
              </a:rPr>
              <a:t>Decision Tree</a:t>
            </a:r>
          </a:p>
        </p:txBody>
      </p:sp>
    </p:spTree>
    <p:extLst>
      <p:ext uri="{BB962C8B-B14F-4D97-AF65-F5344CB8AC3E}">
        <p14:creationId xmlns:p14="http://schemas.microsoft.com/office/powerpoint/2010/main" val="3351073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6E54BF-BFA9-5A6A-F51B-31BD6666E0F2}"/>
              </a:ext>
            </a:extLst>
          </p:cNvPr>
          <p:cNvPicPr>
            <a:picLocks noChangeAspect="1"/>
          </p:cNvPicPr>
          <p:nvPr/>
        </p:nvPicPr>
        <p:blipFill rotWithShape="1">
          <a:blip r:embed="rId2"/>
          <a:srcRect t="23146" r="25896" b="34194"/>
          <a:stretch/>
        </p:blipFill>
        <p:spPr>
          <a:xfrm>
            <a:off x="1439768" y="2063278"/>
            <a:ext cx="9034670" cy="2763078"/>
          </a:xfrm>
          <a:prstGeom prst="rect">
            <a:avLst/>
          </a:prstGeom>
        </p:spPr>
      </p:pic>
      <p:sp>
        <p:nvSpPr>
          <p:cNvPr id="4" name="TextBox 3">
            <a:extLst>
              <a:ext uri="{FF2B5EF4-FFF2-40B4-BE49-F238E27FC236}">
                <a16:creationId xmlns:a16="http://schemas.microsoft.com/office/drawing/2014/main" id="{0F386B78-A571-442A-996C-E6C60B012815}"/>
              </a:ext>
            </a:extLst>
          </p:cNvPr>
          <p:cNvSpPr txBox="1"/>
          <p:nvPr/>
        </p:nvSpPr>
        <p:spPr>
          <a:xfrm>
            <a:off x="1578665" y="937549"/>
            <a:ext cx="6569912" cy="646331"/>
          </a:xfrm>
          <a:prstGeom prst="rect">
            <a:avLst/>
          </a:prstGeom>
          <a:noFill/>
        </p:spPr>
        <p:txBody>
          <a:bodyPr wrap="square" rtlCol="0">
            <a:spAutoFit/>
          </a:bodyPr>
          <a:lstStyle/>
          <a:p>
            <a:r>
              <a:rPr lang="en-IN" sz="3600" dirty="0">
                <a:solidFill>
                  <a:schemeClr val="accent5"/>
                </a:solidFill>
              </a:rPr>
              <a:t>Output final score</a:t>
            </a:r>
          </a:p>
        </p:txBody>
      </p:sp>
    </p:spTree>
    <p:extLst>
      <p:ext uri="{BB962C8B-B14F-4D97-AF65-F5344CB8AC3E}">
        <p14:creationId xmlns:p14="http://schemas.microsoft.com/office/powerpoint/2010/main" val="3980766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94296-03F6-6464-3992-4531A4FA46DB}"/>
              </a:ext>
            </a:extLst>
          </p:cNvPr>
          <p:cNvPicPr>
            <a:picLocks noChangeAspect="1"/>
          </p:cNvPicPr>
          <p:nvPr/>
        </p:nvPicPr>
        <p:blipFill rotWithShape="1">
          <a:blip r:embed="rId2"/>
          <a:srcRect t="20997" r="29647" b="10102"/>
          <a:stretch/>
        </p:blipFill>
        <p:spPr>
          <a:xfrm>
            <a:off x="1530626" y="1898374"/>
            <a:ext cx="8577470" cy="4462670"/>
          </a:xfrm>
          <a:prstGeom prst="rect">
            <a:avLst/>
          </a:prstGeom>
        </p:spPr>
      </p:pic>
    </p:spTree>
    <p:extLst>
      <p:ext uri="{BB962C8B-B14F-4D97-AF65-F5344CB8AC3E}">
        <p14:creationId xmlns:p14="http://schemas.microsoft.com/office/powerpoint/2010/main" val="17869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5BC2C3-20FC-C1D0-1522-C7485BC7C6F8}"/>
              </a:ext>
            </a:extLst>
          </p:cNvPr>
          <p:cNvSpPr txBox="1"/>
          <p:nvPr/>
        </p:nvSpPr>
        <p:spPr>
          <a:xfrm>
            <a:off x="1300480" y="975360"/>
            <a:ext cx="10373360" cy="4739759"/>
          </a:xfrm>
          <a:prstGeom prst="rect">
            <a:avLst/>
          </a:prstGeom>
          <a:noFill/>
        </p:spPr>
        <p:txBody>
          <a:bodyPr wrap="square" rtlCol="0">
            <a:spAutoFit/>
          </a:bodyPr>
          <a:lstStyle/>
          <a:p>
            <a:r>
              <a:rPr lang="en-IN" sz="3200" dirty="0">
                <a:solidFill>
                  <a:schemeClr val="accent5"/>
                </a:solidFill>
              </a:rPr>
              <a:t>Columns in this Dataset:</a:t>
            </a:r>
          </a:p>
          <a:p>
            <a:endParaRPr lang="en-IN" dirty="0"/>
          </a:p>
          <a:p>
            <a:pPr marL="285750" indent="-285750">
              <a:buFont typeface="Arial" panose="020B0604020202020204" pitchFamily="34" charset="0"/>
              <a:buChar char="•"/>
            </a:pPr>
            <a:r>
              <a:rPr lang="en-IN" dirty="0"/>
              <a:t>age-	Age of the patient in years</a:t>
            </a:r>
          </a:p>
          <a:p>
            <a:pPr marL="285750" indent="-285750">
              <a:buFont typeface="Arial" panose="020B0604020202020204" pitchFamily="34" charset="0"/>
              <a:buChar char="•"/>
            </a:pPr>
            <a:r>
              <a:rPr lang="en-IN" dirty="0"/>
              <a:t>sex-	Gender of the patient (0 = male, 1 = female)</a:t>
            </a:r>
          </a:p>
          <a:p>
            <a:pPr marL="285750" indent="-285750">
              <a:buFont typeface="Arial" panose="020B0604020202020204" pitchFamily="34" charset="0"/>
              <a:buChar char="•"/>
            </a:pPr>
            <a:r>
              <a:rPr lang="en-IN" dirty="0"/>
              <a:t>cp-	Chest pain type:</a:t>
            </a:r>
          </a:p>
          <a:p>
            <a:r>
              <a:rPr lang="en-IN" dirty="0"/>
              <a:t>                  0: Typical angina</a:t>
            </a:r>
          </a:p>
          <a:p>
            <a:r>
              <a:rPr lang="en-IN" dirty="0"/>
              <a:t>                  1: Atypical angina</a:t>
            </a:r>
          </a:p>
          <a:p>
            <a:r>
              <a:rPr lang="en-IN" dirty="0"/>
              <a:t>                  2: Non-anginal pain</a:t>
            </a:r>
          </a:p>
          <a:p>
            <a:r>
              <a:rPr lang="en-IN" dirty="0"/>
              <a:t>                  3: Asymptomatic</a:t>
            </a:r>
          </a:p>
          <a:p>
            <a:pPr marL="285750" indent="-285750">
              <a:buFont typeface="Arial" panose="020B0604020202020204" pitchFamily="34" charset="0"/>
              <a:buChar char="•"/>
            </a:pPr>
            <a:r>
              <a:rPr lang="en-IN" dirty="0"/>
              <a:t>trestbps-	Resting blood pressure in mm Hg</a:t>
            </a:r>
          </a:p>
          <a:p>
            <a:pPr marL="285750" indent="-285750">
              <a:buFont typeface="Arial" panose="020B0604020202020204" pitchFamily="34" charset="0"/>
              <a:buChar char="•"/>
            </a:pPr>
            <a:r>
              <a:rPr lang="en-IN" dirty="0"/>
              <a:t>chol-	Serum cholesterol in mg/dl</a:t>
            </a:r>
          </a:p>
          <a:p>
            <a:pPr marL="285750" indent="-285750">
              <a:buFont typeface="Arial" panose="020B0604020202020204" pitchFamily="34" charset="0"/>
              <a:buChar char="•"/>
            </a:pPr>
            <a:r>
              <a:rPr lang="en-IN" dirty="0"/>
              <a:t>fbs-	Fasting blood sugar level, categorized as above 120 mg/dl (1 = true,  0 = false)</a:t>
            </a:r>
          </a:p>
          <a:p>
            <a:pPr marL="285750" indent="-285750">
              <a:buFont typeface="Arial" panose="020B0604020202020204" pitchFamily="34" charset="0"/>
              <a:buChar char="•"/>
            </a:pPr>
            <a:r>
              <a:rPr lang="en-IN" dirty="0"/>
              <a:t>restecg-	Resting electrocardiographic results:</a:t>
            </a:r>
          </a:p>
          <a:p>
            <a:r>
              <a:rPr lang="en-IN" dirty="0"/>
              <a:t>                    0: Normal</a:t>
            </a:r>
          </a:p>
          <a:p>
            <a:r>
              <a:rPr lang="en-IN" dirty="0"/>
              <a:t>                    1: Having ST-T wave abnormality</a:t>
            </a:r>
          </a:p>
          <a:p>
            <a:r>
              <a:rPr lang="en-IN" dirty="0"/>
              <a:t>                    2: Showing probable or definite left ventricular hypertrophy</a:t>
            </a:r>
          </a:p>
        </p:txBody>
      </p:sp>
    </p:spTree>
    <p:extLst>
      <p:ext uri="{BB962C8B-B14F-4D97-AF65-F5344CB8AC3E}">
        <p14:creationId xmlns:p14="http://schemas.microsoft.com/office/powerpoint/2010/main" val="557999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FB7A42-046F-ACF6-09D7-7620094B214C}"/>
              </a:ext>
            </a:extLst>
          </p:cNvPr>
          <p:cNvSpPr txBox="1"/>
          <p:nvPr/>
        </p:nvSpPr>
        <p:spPr>
          <a:xfrm>
            <a:off x="1620456" y="916250"/>
            <a:ext cx="7245752" cy="646331"/>
          </a:xfrm>
          <a:prstGeom prst="rect">
            <a:avLst/>
          </a:prstGeom>
          <a:noFill/>
        </p:spPr>
        <p:txBody>
          <a:bodyPr wrap="square" rtlCol="0">
            <a:spAutoFit/>
          </a:bodyPr>
          <a:lstStyle/>
          <a:p>
            <a:r>
              <a:rPr lang="en-IN" sz="3600" dirty="0">
                <a:solidFill>
                  <a:schemeClr val="accent5"/>
                </a:solidFill>
              </a:rPr>
              <a:t>Model Evaluation</a:t>
            </a:r>
          </a:p>
        </p:txBody>
      </p:sp>
      <p:pic>
        <p:nvPicPr>
          <p:cNvPr id="7" name="Picture 6">
            <a:extLst>
              <a:ext uri="{FF2B5EF4-FFF2-40B4-BE49-F238E27FC236}">
                <a16:creationId xmlns:a16="http://schemas.microsoft.com/office/drawing/2014/main" id="{B5E8B46B-FFCF-040D-5EA0-EB477F0FF49E}"/>
              </a:ext>
            </a:extLst>
          </p:cNvPr>
          <p:cNvPicPr>
            <a:picLocks noChangeAspect="1"/>
          </p:cNvPicPr>
          <p:nvPr/>
        </p:nvPicPr>
        <p:blipFill rotWithShape="1">
          <a:blip r:embed="rId2"/>
          <a:srcRect t="27617" r="37057"/>
          <a:stretch/>
        </p:blipFill>
        <p:spPr>
          <a:xfrm>
            <a:off x="1406324" y="1678328"/>
            <a:ext cx="7674015" cy="4688229"/>
          </a:xfrm>
          <a:prstGeom prst="rect">
            <a:avLst/>
          </a:prstGeom>
        </p:spPr>
      </p:pic>
    </p:spTree>
    <p:extLst>
      <p:ext uri="{BB962C8B-B14F-4D97-AF65-F5344CB8AC3E}">
        <p14:creationId xmlns:p14="http://schemas.microsoft.com/office/powerpoint/2010/main" val="2028880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38947-6169-BFA5-10F6-D74B20852F8A}"/>
              </a:ext>
            </a:extLst>
          </p:cNvPr>
          <p:cNvSpPr txBox="1"/>
          <p:nvPr/>
        </p:nvSpPr>
        <p:spPr>
          <a:xfrm>
            <a:off x="1342663" y="775504"/>
            <a:ext cx="10081550" cy="4708981"/>
          </a:xfrm>
          <a:prstGeom prst="rect">
            <a:avLst/>
          </a:prstGeom>
          <a:noFill/>
        </p:spPr>
        <p:txBody>
          <a:bodyPr wrap="square" rtlCol="0">
            <a:spAutoFit/>
          </a:bodyPr>
          <a:lstStyle/>
          <a:p>
            <a:r>
              <a:rPr lang="en-US" sz="3600" dirty="0">
                <a:solidFill>
                  <a:schemeClr val="accent5"/>
                </a:solidFill>
              </a:rPr>
              <a:t>Conclusion:</a:t>
            </a:r>
          </a:p>
          <a:p>
            <a:r>
              <a:rPr lang="en-US" sz="2400" dirty="0"/>
              <a:t>From the results that we got, as four machine learning algorithms like Logistic Regression, K Nearest Neighbors and Decision Trees. From the final results, we got Logistic Regression as 90%, K Nearest Neighbors  as 80.66% and Decision Trees as 81.02%. We can conclude that the Logistic Regression algorithm is the best algorithm for our model with the highest accuracy around 90 percent.</a:t>
            </a:r>
          </a:p>
          <a:p>
            <a:endParaRPr lang="en-US" sz="2400" dirty="0"/>
          </a:p>
          <a:p>
            <a:r>
              <a:rPr lang="en-US" sz="2400" dirty="0"/>
              <a:t>Finally, we can conclude that real-time predictors will be essential in the healthcare sector nowadays. From this project, we will be able to predict real-time heart disease using the patient’s data from the model using the Logistic Regression Algorithm, thereby making accurate heart disease prediction using machine learning.</a:t>
            </a:r>
            <a:endParaRPr lang="en-IN" sz="2400" dirty="0"/>
          </a:p>
        </p:txBody>
      </p:sp>
    </p:spTree>
    <p:extLst>
      <p:ext uri="{BB962C8B-B14F-4D97-AF65-F5344CB8AC3E}">
        <p14:creationId xmlns:p14="http://schemas.microsoft.com/office/powerpoint/2010/main" val="4037693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EB05E9-94BE-8866-552C-6AFB332B8D31}"/>
              </a:ext>
            </a:extLst>
          </p:cNvPr>
          <p:cNvSpPr txBox="1"/>
          <p:nvPr/>
        </p:nvSpPr>
        <p:spPr>
          <a:xfrm>
            <a:off x="3281680" y="2413337"/>
            <a:ext cx="6522720" cy="1015663"/>
          </a:xfrm>
          <a:prstGeom prst="rect">
            <a:avLst/>
          </a:prstGeom>
          <a:noFill/>
        </p:spPr>
        <p:txBody>
          <a:bodyPr wrap="square" rtlCol="0">
            <a:spAutoFit/>
          </a:bodyPr>
          <a:lstStyle/>
          <a:p>
            <a:r>
              <a:rPr lang="en-IN" sz="6000" dirty="0">
                <a:solidFill>
                  <a:schemeClr val="accent5"/>
                </a:solidFill>
              </a:rPr>
              <a:t>Thank You</a:t>
            </a:r>
          </a:p>
        </p:txBody>
      </p:sp>
    </p:spTree>
    <p:extLst>
      <p:ext uri="{BB962C8B-B14F-4D97-AF65-F5344CB8AC3E}">
        <p14:creationId xmlns:p14="http://schemas.microsoft.com/office/powerpoint/2010/main" val="2336314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15572C-C9F8-3707-2A5B-77543F58CD78}"/>
              </a:ext>
            </a:extLst>
          </p:cNvPr>
          <p:cNvSpPr txBox="1"/>
          <p:nvPr/>
        </p:nvSpPr>
        <p:spPr>
          <a:xfrm>
            <a:off x="1818640" y="1005840"/>
            <a:ext cx="9022080" cy="4247317"/>
          </a:xfrm>
          <a:prstGeom prst="rect">
            <a:avLst/>
          </a:prstGeom>
          <a:noFill/>
        </p:spPr>
        <p:txBody>
          <a:bodyPr wrap="square" rtlCol="0">
            <a:spAutoFit/>
          </a:bodyPr>
          <a:lstStyle/>
          <a:p>
            <a:pPr marL="285750" indent="-285750">
              <a:buFont typeface="Arial" panose="020B0604020202020204" pitchFamily="34" charset="0"/>
              <a:buChar char="•"/>
            </a:pPr>
            <a:r>
              <a:rPr lang="en-IN" dirty="0"/>
              <a:t>thalach-	Maximum heart rate achieved during a stress test</a:t>
            </a:r>
          </a:p>
          <a:p>
            <a:pPr marL="285750" indent="-285750">
              <a:buFont typeface="Arial" panose="020B0604020202020204" pitchFamily="34" charset="0"/>
              <a:buChar char="•"/>
            </a:pPr>
            <a:r>
              <a:rPr lang="en-IN" dirty="0"/>
              <a:t>exang- 	Exercise-induced angina (1 = yes, 0 = no)</a:t>
            </a:r>
          </a:p>
          <a:p>
            <a:pPr marL="285750" indent="-285750">
              <a:buFont typeface="Arial" panose="020B0604020202020204" pitchFamily="34" charset="0"/>
              <a:buChar char="•"/>
            </a:pPr>
            <a:r>
              <a:rPr lang="en-IN" dirty="0"/>
              <a:t>oldpeak-	ST depression induced by exercise relative to rest</a:t>
            </a:r>
          </a:p>
          <a:p>
            <a:pPr marL="285750" indent="-285750">
              <a:buFont typeface="Arial" panose="020B0604020202020204" pitchFamily="34" charset="0"/>
              <a:buChar char="•"/>
            </a:pPr>
            <a:r>
              <a:rPr lang="en-IN" dirty="0"/>
              <a:t>slope-	Slope of the peak exercise ST segment:</a:t>
            </a:r>
          </a:p>
          <a:p>
            <a:r>
              <a:rPr lang="en-IN" dirty="0"/>
              <a:t>                  0: Upsloping</a:t>
            </a:r>
          </a:p>
          <a:p>
            <a:r>
              <a:rPr lang="en-IN" dirty="0"/>
              <a:t>                 1: Flat</a:t>
            </a:r>
          </a:p>
          <a:p>
            <a:r>
              <a:rPr lang="en-IN" dirty="0"/>
              <a:t>                 2: Downsloping</a:t>
            </a:r>
          </a:p>
          <a:p>
            <a:pPr marL="285750" indent="-285750">
              <a:buFont typeface="Arial" panose="020B0604020202020204" pitchFamily="34" charset="0"/>
              <a:buChar char="•"/>
            </a:pPr>
            <a:r>
              <a:rPr lang="en-IN" dirty="0"/>
              <a:t>ca-	Number of major vessels (0-4) colored by fluoroscopy</a:t>
            </a:r>
          </a:p>
          <a:p>
            <a:pPr marL="285750" indent="-285750">
              <a:buFont typeface="Arial" panose="020B0604020202020204" pitchFamily="34" charset="0"/>
              <a:buChar char="•"/>
            </a:pPr>
            <a:r>
              <a:rPr lang="en-IN" dirty="0"/>
              <a:t>thal-	Thalium stress test result:</a:t>
            </a:r>
          </a:p>
          <a:p>
            <a:r>
              <a:rPr lang="en-IN" dirty="0"/>
              <a:t>                  0: Normal</a:t>
            </a:r>
          </a:p>
          <a:p>
            <a:r>
              <a:rPr lang="en-IN" dirty="0"/>
              <a:t>                  1: Fixed defect</a:t>
            </a:r>
          </a:p>
          <a:p>
            <a:r>
              <a:rPr lang="en-IN" dirty="0"/>
              <a:t>                   2: Reversible defect</a:t>
            </a:r>
          </a:p>
          <a:p>
            <a:r>
              <a:rPr lang="en-IN" dirty="0"/>
              <a:t>                   3: Not described</a:t>
            </a:r>
          </a:p>
          <a:p>
            <a:pPr marL="285750" indent="-285750">
              <a:buFont typeface="Arial" panose="020B0604020202020204" pitchFamily="34" charset="0"/>
              <a:buChar char="•"/>
            </a:pPr>
            <a:r>
              <a:rPr lang="en-IN" dirty="0"/>
              <a:t>target-   Heart disease status (0 = no disease, 1 = presence of disease</a:t>
            </a:r>
          </a:p>
          <a:p>
            <a:endParaRPr lang="en-IN" dirty="0"/>
          </a:p>
        </p:txBody>
      </p:sp>
    </p:spTree>
    <p:extLst>
      <p:ext uri="{BB962C8B-B14F-4D97-AF65-F5344CB8AC3E}">
        <p14:creationId xmlns:p14="http://schemas.microsoft.com/office/powerpoint/2010/main" val="4078856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DA3C68-D74D-45C9-C50F-5A0A6B3FA895}"/>
              </a:ext>
            </a:extLst>
          </p:cNvPr>
          <p:cNvSpPr txBox="1"/>
          <p:nvPr/>
        </p:nvSpPr>
        <p:spPr>
          <a:xfrm>
            <a:off x="1635760" y="873760"/>
            <a:ext cx="6624320" cy="523220"/>
          </a:xfrm>
          <a:prstGeom prst="rect">
            <a:avLst/>
          </a:prstGeom>
          <a:noFill/>
        </p:spPr>
        <p:txBody>
          <a:bodyPr wrap="square" rtlCol="0">
            <a:spAutoFit/>
          </a:bodyPr>
          <a:lstStyle/>
          <a:p>
            <a:r>
              <a:rPr lang="en-IN" sz="2800" b="1" i="0" dirty="0">
                <a:solidFill>
                  <a:schemeClr val="accent5"/>
                </a:solidFill>
                <a:effectLst/>
                <a:highlight>
                  <a:srgbClr val="FFFFFF"/>
                </a:highlight>
                <a:latin typeface="system-ui"/>
              </a:rPr>
              <a:t>I. Importing essential libraries</a:t>
            </a:r>
            <a:endParaRPr lang="en-IN" sz="2800" dirty="0">
              <a:solidFill>
                <a:schemeClr val="accent5"/>
              </a:solidFill>
            </a:endParaRPr>
          </a:p>
        </p:txBody>
      </p:sp>
      <p:pic>
        <p:nvPicPr>
          <p:cNvPr id="4" name="Picture 3">
            <a:extLst>
              <a:ext uri="{FF2B5EF4-FFF2-40B4-BE49-F238E27FC236}">
                <a16:creationId xmlns:a16="http://schemas.microsoft.com/office/drawing/2014/main" id="{0AFA9E1C-977C-14D1-F851-BFA4273A113C}"/>
              </a:ext>
            </a:extLst>
          </p:cNvPr>
          <p:cNvPicPr>
            <a:picLocks noChangeAspect="1"/>
          </p:cNvPicPr>
          <p:nvPr/>
        </p:nvPicPr>
        <p:blipFill rotWithShape="1">
          <a:blip r:embed="rId2"/>
          <a:srcRect l="2334" t="10549" r="31416" b="43803"/>
          <a:stretch/>
        </p:blipFill>
        <p:spPr>
          <a:xfrm>
            <a:off x="1635760" y="2062480"/>
            <a:ext cx="8077200" cy="3281680"/>
          </a:xfrm>
          <a:prstGeom prst="rect">
            <a:avLst/>
          </a:prstGeom>
        </p:spPr>
      </p:pic>
    </p:spTree>
    <p:extLst>
      <p:ext uri="{BB962C8B-B14F-4D97-AF65-F5344CB8AC3E}">
        <p14:creationId xmlns:p14="http://schemas.microsoft.com/office/powerpoint/2010/main" val="372652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8934C8-E5CE-6BE7-A281-568F88831970}"/>
              </a:ext>
            </a:extLst>
          </p:cNvPr>
          <p:cNvSpPr txBox="1"/>
          <p:nvPr/>
        </p:nvSpPr>
        <p:spPr>
          <a:xfrm>
            <a:off x="1259840" y="853440"/>
            <a:ext cx="7569200" cy="954107"/>
          </a:xfrm>
          <a:prstGeom prst="rect">
            <a:avLst/>
          </a:prstGeom>
          <a:noFill/>
        </p:spPr>
        <p:txBody>
          <a:bodyPr wrap="square" rtlCol="0">
            <a:spAutoFit/>
          </a:bodyPr>
          <a:lstStyle/>
          <a:p>
            <a:r>
              <a:rPr lang="en-US" sz="2800" b="1" i="0" dirty="0">
                <a:solidFill>
                  <a:schemeClr val="accent5"/>
                </a:solidFill>
                <a:effectLst/>
                <a:highlight>
                  <a:srgbClr val="FFFFFF"/>
                </a:highlight>
                <a:latin typeface="system-ui"/>
              </a:rPr>
              <a:t>II. Importing and understanding our dataset</a:t>
            </a:r>
          </a:p>
          <a:p>
            <a:endParaRPr lang="en-IN" sz="2800" dirty="0">
              <a:solidFill>
                <a:schemeClr val="accent5"/>
              </a:solidFill>
            </a:endParaRPr>
          </a:p>
        </p:txBody>
      </p:sp>
      <p:pic>
        <p:nvPicPr>
          <p:cNvPr id="4" name="Picture 3">
            <a:extLst>
              <a:ext uri="{FF2B5EF4-FFF2-40B4-BE49-F238E27FC236}">
                <a16:creationId xmlns:a16="http://schemas.microsoft.com/office/drawing/2014/main" id="{AEB42C3F-A50C-1FF3-B66C-E7911E968B8B}"/>
              </a:ext>
            </a:extLst>
          </p:cNvPr>
          <p:cNvPicPr>
            <a:picLocks noChangeAspect="1"/>
          </p:cNvPicPr>
          <p:nvPr/>
        </p:nvPicPr>
        <p:blipFill rotWithShape="1">
          <a:blip r:embed="rId2"/>
          <a:srcRect t="30000" r="19833" b="32980"/>
          <a:stretch/>
        </p:blipFill>
        <p:spPr>
          <a:xfrm>
            <a:off x="822960" y="1564640"/>
            <a:ext cx="9773920" cy="2397760"/>
          </a:xfrm>
          <a:prstGeom prst="rect">
            <a:avLst/>
          </a:prstGeom>
        </p:spPr>
      </p:pic>
    </p:spTree>
    <p:extLst>
      <p:ext uri="{BB962C8B-B14F-4D97-AF65-F5344CB8AC3E}">
        <p14:creationId xmlns:p14="http://schemas.microsoft.com/office/powerpoint/2010/main" val="1548754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DAE927-C8E4-B79B-9BC3-DF02B2F0DB8D}"/>
              </a:ext>
            </a:extLst>
          </p:cNvPr>
          <p:cNvPicPr>
            <a:picLocks noChangeAspect="1"/>
          </p:cNvPicPr>
          <p:nvPr/>
        </p:nvPicPr>
        <p:blipFill rotWithShape="1">
          <a:blip r:embed="rId2"/>
          <a:srcRect t="10235" r="18384"/>
          <a:stretch/>
        </p:blipFill>
        <p:spPr>
          <a:xfrm>
            <a:off x="1666240" y="1424795"/>
            <a:ext cx="9083040" cy="5433205"/>
          </a:xfrm>
          <a:prstGeom prst="rect">
            <a:avLst/>
          </a:prstGeom>
        </p:spPr>
      </p:pic>
      <p:sp>
        <p:nvSpPr>
          <p:cNvPr id="2" name="TextBox 1">
            <a:extLst>
              <a:ext uri="{FF2B5EF4-FFF2-40B4-BE49-F238E27FC236}">
                <a16:creationId xmlns:a16="http://schemas.microsoft.com/office/drawing/2014/main" id="{BB120DEB-B717-FE0C-69EA-615AD82692BA}"/>
              </a:ext>
            </a:extLst>
          </p:cNvPr>
          <p:cNvSpPr txBox="1"/>
          <p:nvPr/>
        </p:nvSpPr>
        <p:spPr>
          <a:xfrm>
            <a:off x="1574157" y="462987"/>
            <a:ext cx="4521843" cy="646331"/>
          </a:xfrm>
          <a:prstGeom prst="rect">
            <a:avLst/>
          </a:prstGeom>
          <a:noFill/>
        </p:spPr>
        <p:txBody>
          <a:bodyPr wrap="square" rtlCol="0">
            <a:spAutoFit/>
          </a:bodyPr>
          <a:lstStyle/>
          <a:p>
            <a:r>
              <a:rPr lang="en-IN" sz="3600" dirty="0">
                <a:solidFill>
                  <a:schemeClr val="accent5"/>
                </a:solidFill>
              </a:rPr>
              <a:t>Exploring data</a:t>
            </a:r>
          </a:p>
        </p:txBody>
      </p:sp>
    </p:spTree>
    <p:extLst>
      <p:ext uri="{BB962C8B-B14F-4D97-AF65-F5344CB8AC3E}">
        <p14:creationId xmlns:p14="http://schemas.microsoft.com/office/powerpoint/2010/main" val="36797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ED7E51-E75A-7A0E-9EB4-7B9EDEA53358}"/>
              </a:ext>
            </a:extLst>
          </p:cNvPr>
          <p:cNvPicPr>
            <a:picLocks noChangeAspect="1"/>
          </p:cNvPicPr>
          <p:nvPr/>
        </p:nvPicPr>
        <p:blipFill rotWithShape="1">
          <a:blip r:embed="rId2"/>
          <a:srcRect t="8980" r="7500"/>
          <a:stretch/>
        </p:blipFill>
        <p:spPr>
          <a:xfrm>
            <a:off x="873760" y="650240"/>
            <a:ext cx="10302240" cy="5895340"/>
          </a:xfrm>
          <a:prstGeom prst="rect">
            <a:avLst/>
          </a:prstGeom>
        </p:spPr>
      </p:pic>
    </p:spTree>
    <p:extLst>
      <p:ext uri="{BB962C8B-B14F-4D97-AF65-F5344CB8AC3E}">
        <p14:creationId xmlns:p14="http://schemas.microsoft.com/office/powerpoint/2010/main" val="899236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24CC65-202F-EAAE-7A0C-BBAF582B6616}"/>
              </a:ext>
            </a:extLst>
          </p:cNvPr>
          <p:cNvPicPr>
            <a:picLocks noChangeAspect="1"/>
          </p:cNvPicPr>
          <p:nvPr/>
        </p:nvPicPr>
        <p:blipFill rotWithShape="1">
          <a:blip r:embed="rId2"/>
          <a:srcRect t="12275"/>
          <a:stretch/>
        </p:blipFill>
        <p:spPr>
          <a:xfrm>
            <a:off x="508000" y="802640"/>
            <a:ext cx="11033760" cy="5681980"/>
          </a:xfrm>
          <a:prstGeom prst="rect">
            <a:avLst/>
          </a:prstGeom>
        </p:spPr>
      </p:pic>
    </p:spTree>
    <p:extLst>
      <p:ext uri="{BB962C8B-B14F-4D97-AF65-F5344CB8AC3E}">
        <p14:creationId xmlns:p14="http://schemas.microsoft.com/office/powerpoint/2010/main" val="187075473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228</TotalTime>
  <Words>872</Words>
  <Application>Microsoft Office PowerPoint</Application>
  <PresentationFormat>Widescreen</PresentationFormat>
  <Paragraphs>68</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Aptos Display</vt:lpstr>
      <vt:lpstr>Arial</vt:lpstr>
      <vt:lpstr>Calibri</vt:lpstr>
      <vt:lpstr>system-ui</vt:lpstr>
      <vt:lpstr>Tw Cen MT</vt:lpstr>
      <vt:lpstr>Droplet</vt:lpstr>
      <vt:lpstr>HEART DISEASE PREDICTION Using Machine Learning </vt:lpstr>
      <vt:lpstr>Introduction to Heart Disease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kanakaratnam kodi</dc:creator>
  <cp:lastModifiedBy>kanakaratnam kodi</cp:lastModifiedBy>
  <cp:revision>4</cp:revision>
  <dcterms:created xsi:type="dcterms:W3CDTF">2024-07-27T06:20:37Z</dcterms:created>
  <dcterms:modified xsi:type="dcterms:W3CDTF">2024-07-31T18:39:26Z</dcterms:modified>
</cp:coreProperties>
</file>